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sldIdLst>
    <p:sldId id="256" r:id="rId2"/>
    <p:sldId id="257" r:id="rId3"/>
    <p:sldId id="274" r:id="rId4"/>
    <p:sldId id="266" r:id="rId5"/>
    <p:sldId id="271" r:id="rId6"/>
    <p:sldId id="269" r:id="rId7"/>
    <p:sldId id="264" r:id="rId8"/>
    <p:sldId id="272" r:id="rId9"/>
    <p:sldId id="267" r:id="rId10"/>
    <p:sldId id="268" r:id="rId11"/>
    <p:sldId id="270" r:id="rId12"/>
    <p:sldId id="273" r:id="rId1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8515"/>
    <a:srgbClr val="CC3399"/>
    <a:srgbClr val="CC0099"/>
    <a:srgbClr val="33CC33"/>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28" autoAdjust="0"/>
  </p:normalViewPr>
  <p:slideViewPr>
    <p:cSldViewPr>
      <p:cViewPr varScale="1">
        <p:scale>
          <a:sx n="70" d="100"/>
          <a:sy n="70" d="100"/>
        </p:scale>
        <p:origin x="-142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pPr>
              <a:defRPr/>
            </a:pPr>
            <a:endParaRPr lang="en-US"/>
          </a:p>
        </p:txBody>
      </p:sp>
      <p:sp>
        <p:nvSpPr>
          <p:cNvPr id="17" name="Footer Placeholder 16"/>
          <p:cNvSpPr>
            <a:spLocks noGrp="1"/>
          </p:cNvSpPr>
          <p:nvPr>
            <p:ph type="ftr" sz="quarter" idx="11"/>
          </p:nvPr>
        </p:nvSpPr>
        <p:spPr/>
        <p:txBody>
          <a:bodyPr/>
          <a:lstStyle>
            <a:extLst/>
          </a:lstStyle>
          <a:p>
            <a:pPr>
              <a:defRPr/>
            </a:pPr>
            <a:endParaRPr lang="en-US"/>
          </a:p>
        </p:txBody>
      </p:sp>
      <p:sp>
        <p:nvSpPr>
          <p:cNvPr id="29" name="Slide Number Placeholder 28"/>
          <p:cNvSpPr>
            <a:spLocks noGrp="1"/>
          </p:cNvSpPr>
          <p:nvPr>
            <p:ph type="sldNum" sz="quarter" idx="12"/>
          </p:nvPr>
        </p:nvSpPr>
        <p:spPr/>
        <p:txBody>
          <a:bodyPr/>
          <a:lstStyle>
            <a:extLst/>
          </a:lstStyle>
          <a:p>
            <a:pPr>
              <a:defRPr/>
            </a:pPr>
            <a:fld id="{56C1777E-AAEA-4B6B-84F8-645922D787D4}" type="slidenum">
              <a:rPr lang="en-US" smtClean="0"/>
              <a:pPr>
                <a:defRPr/>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AB1656AA-71B5-46B1-BBA1-02A08A47894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3D59030-CFC8-4507-B1E0-A942AD049176}"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28D7430-4829-4F9C-AF12-DA121924E43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6609603-4FCB-4ED4-BE18-4DF56A348870}" type="slidenum">
              <a:rPr lang="en-US" smtClean="0"/>
              <a:pPr>
                <a:defRPr/>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2F55D140-1530-477A-9103-9F8230B5751B}"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A8E36EFC-5242-4CC5-8C8E-D7ABF05553EE}" type="slidenum">
              <a:rPr lang="en-US" smtClean="0"/>
              <a:pPr>
                <a:defRPr/>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ED244021-9AA4-4FD1-BF47-FBDD0688B59A}"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766473E3-BAA7-403C-9DC5-EC2874A1170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3538B4E8-BC42-4496-8511-D0B797FC25B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pPr>
              <a:defRPr/>
            </a:pPr>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pPr>
              <a:defRPr/>
            </a:pPr>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pPr>
              <a:defRPr/>
            </a:pPr>
            <a:fld id="{61C96321-7830-42A5-921B-618A8003EF6E}"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1A11E9DE-5FDA-4988-8281-2B707A6F5816}"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File:Lascaux-aurochs.jpg" TargetMode="External"/><Relationship Id="rId2" Type="http://schemas.openxmlformats.org/officeDocument/2006/relationships/hyperlink" Target="http://en.wikipedia.org/wiki/File:God2-Sistine_Chapel.pn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Documents%20and%20Settings\fprather\Desktop\Prather_Fran_Intel\unit_plan\03%20The%20Times%20They%20Are%20A-Changin.wav"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file:///C:\Documents%20and%20Settings\fprather\Desktop\Prather_Fran_Intel\unit_plan\Rage%20Anticipation%20Guide%20and%20KWL.doc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219200" y="441251"/>
            <a:ext cx="6781800" cy="701749"/>
          </a:xfrm>
        </p:spPr>
        <p:txBody>
          <a:bodyPr/>
          <a:lstStyle/>
          <a:p>
            <a:pPr algn="ctr" eaLnBrk="1" hangingPunct="1"/>
            <a:r>
              <a:rPr lang="en-US" sz="4800" dirty="0" smtClean="0">
                <a:solidFill>
                  <a:schemeClr val="tx2">
                    <a:lumMod val="50000"/>
                  </a:schemeClr>
                </a:solidFill>
                <a:latin typeface="Arial Black" pitchFamily="34" charset="0"/>
              </a:rPr>
              <a:t>Why We Create</a:t>
            </a:r>
          </a:p>
        </p:txBody>
      </p:sp>
      <p:pic>
        <p:nvPicPr>
          <p:cNvPr id="7" name="Picture Placeholder 6" descr="creationofadam.png"/>
          <p:cNvPicPr>
            <a:picLocks noGrp="1" noChangeAspect="1"/>
          </p:cNvPicPr>
          <p:nvPr>
            <p:ph type="pic" idx="1"/>
          </p:nvPr>
        </p:nvPicPr>
        <p:blipFill>
          <a:blip r:embed="rId2" cstate="print"/>
          <a:srcRect l="4574" r="4574"/>
          <a:stretch>
            <a:fillRect/>
          </a:stretch>
        </p:blipFill>
        <p:spPr/>
      </p:pic>
      <p:sp>
        <p:nvSpPr>
          <p:cNvPr id="4" name="Subtitle 3"/>
          <p:cNvSpPr>
            <a:spLocks noGrp="1"/>
          </p:cNvSpPr>
          <p:nvPr>
            <p:ph type="body" sz="half" idx="2"/>
          </p:nvPr>
        </p:nvSpPr>
        <p:spPr>
          <a:xfrm>
            <a:off x="1600200" y="1143000"/>
            <a:ext cx="6858000" cy="685800"/>
          </a:xfrm>
        </p:spPr>
        <p:txBody>
          <a:bodyPr>
            <a:noAutofit/>
          </a:bodyPr>
          <a:lstStyle/>
          <a:p>
            <a:pPr algn="r"/>
            <a:r>
              <a:rPr lang="en-US" sz="2000" dirty="0" smtClean="0">
                <a:solidFill>
                  <a:schemeClr val="tx2">
                    <a:lumMod val="50000"/>
                  </a:schemeClr>
                </a:solidFill>
                <a:latin typeface="Arial" pitchFamily="34" charset="0"/>
                <a:cs typeface="Arial" pitchFamily="34" charset="0"/>
              </a:rPr>
              <a:t>David Fatica</a:t>
            </a:r>
          </a:p>
          <a:p>
            <a:pPr algn="r"/>
            <a:r>
              <a:rPr lang="en-US" sz="2000" dirty="0" smtClean="0">
                <a:solidFill>
                  <a:schemeClr val="tx2">
                    <a:lumMod val="50000"/>
                  </a:schemeClr>
                </a:solidFill>
                <a:latin typeface="Arial" pitchFamily="34" charset="0"/>
                <a:cs typeface="Arial" pitchFamily="34" charset="0"/>
              </a:rPr>
              <a:t>Unit  Portfolio Presentation</a:t>
            </a:r>
            <a:endParaRPr lang="en-US" sz="2000" dirty="0">
              <a:solidFill>
                <a:schemeClr val="tx2">
                  <a:lumMod val="50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371600" y="533400"/>
            <a:ext cx="7315200" cy="1143000"/>
          </a:xfrm>
        </p:spPr>
        <p:txBody>
          <a:bodyPr/>
          <a:lstStyle/>
          <a:p>
            <a:pPr algn="ctr" eaLnBrk="1" hangingPunct="1"/>
            <a:r>
              <a:rPr lang="en-US" dirty="0" smtClean="0">
                <a:solidFill>
                  <a:schemeClr val="tx2">
                    <a:lumMod val="50000"/>
                  </a:schemeClr>
                </a:solidFill>
                <a:latin typeface="Arial Black" pitchFamily="34" charset="0"/>
              </a:rPr>
              <a:t>Goals for My Stud</a:t>
            </a:r>
            <a:r>
              <a:rPr lang="en-US" dirty="0" smtClean="0">
                <a:solidFill>
                  <a:schemeClr val="tx2">
                    <a:lumMod val="10000"/>
                  </a:schemeClr>
                </a:solidFill>
                <a:latin typeface="Arial Black" pitchFamily="34" charset="0"/>
              </a:rPr>
              <a:t>ents </a:t>
            </a:r>
          </a:p>
        </p:txBody>
      </p:sp>
      <p:sp>
        <p:nvSpPr>
          <p:cNvPr id="9219" name="Rectangle 3"/>
          <p:cNvSpPr>
            <a:spLocks noGrp="1" noChangeArrowheads="1"/>
          </p:cNvSpPr>
          <p:nvPr>
            <p:ph idx="1"/>
          </p:nvPr>
        </p:nvSpPr>
        <p:spPr>
          <a:xfrm>
            <a:off x="1371600" y="1371600"/>
            <a:ext cx="7239000" cy="4525963"/>
          </a:xfrm>
        </p:spPr>
        <p:txBody>
          <a:bodyPr>
            <a:normAutofit fontScale="92500" lnSpcReduction="10000"/>
          </a:bodyPr>
          <a:lstStyle/>
          <a:p>
            <a:pPr eaLnBrk="1" hangingPunct="1"/>
            <a:r>
              <a:rPr lang="en-US" sz="2400" dirty="0" smtClean="0">
                <a:solidFill>
                  <a:schemeClr val="tx2">
                    <a:lumMod val="50000"/>
                  </a:schemeClr>
                </a:solidFill>
                <a:latin typeface="Arial" pitchFamily="34" charset="0"/>
                <a:cs typeface="Arial" pitchFamily="34" charset="0"/>
              </a:rPr>
              <a:t>To think like historians by:</a:t>
            </a:r>
          </a:p>
          <a:p>
            <a:pPr eaLnBrk="1" hangingPunct="1">
              <a:buNone/>
            </a:pPr>
            <a:endParaRPr lang="en-US" sz="2400" dirty="0" smtClean="0">
              <a:solidFill>
                <a:schemeClr val="tx2">
                  <a:lumMod val="50000"/>
                </a:schemeClr>
              </a:solidFill>
              <a:latin typeface="Arial" pitchFamily="34" charset="0"/>
              <a:cs typeface="Arial" pitchFamily="34" charset="0"/>
            </a:endParaRPr>
          </a:p>
          <a:p>
            <a:pPr lvl="1"/>
            <a:r>
              <a:rPr lang="en-US" sz="2000" dirty="0" smtClean="0">
                <a:solidFill>
                  <a:schemeClr val="tx2">
                    <a:lumMod val="50000"/>
                  </a:schemeClr>
                </a:solidFill>
                <a:latin typeface="Arial" pitchFamily="34" charset="0"/>
                <a:cs typeface="Arial" pitchFamily="34" charset="0"/>
              </a:rPr>
              <a:t>Exploring multiple causes of events</a:t>
            </a:r>
          </a:p>
          <a:p>
            <a:pPr lvl="1"/>
            <a:r>
              <a:rPr lang="en-US" sz="2000" dirty="0" smtClean="0">
                <a:solidFill>
                  <a:schemeClr val="tx2">
                    <a:lumMod val="50000"/>
                  </a:schemeClr>
                </a:solidFill>
                <a:latin typeface="Arial" pitchFamily="34" charset="0"/>
                <a:cs typeface="Arial" pitchFamily="34" charset="0"/>
              </a:rPr>
              <a:t>Looking at multiple perspectives of events</a:t>
            </a:r>
          </a:p>
          <a:p>
            <a:pPr lvl="1"/>
            <a:r>
              <a:rPr lang="en-US" sz="2000" dirty="0" smtClean="0">
                <a:solidFill>
                  <a:schemeClr val="tx2">
                    <a:lumMod val="50000"/>
                  </a:schemeClr>
                </a:solidFill>
                <a:latin typeface="Arial" pitchFamily="34" charset="0"/>
                <a:cs typeface="Arial" pitchFamily="34" charset="0"/>
              </a:rPr>
              <a:t>Identifying the immediate effects of events</a:t>
            </a:r>
          </a:p>
          <a:p>
            <a:pPr lvl="1"/>
            <a:r>
              <a:rPr lang="en-US" sz="2000" dirty="0" smtClean="0">
                <a:solidFill>
                  <a:schemeClr val="tx2">
                    <a:lumMod val="50000"/>
                  </a:schemeClr>
                </a:solidFill>
                <a:latin typeface="Arial" pitchFamily="34" charset="0"/>
                <a:cs typeface="Arial" pitchFamily="34" charset="0"/>
              </a:rPr>
              <a:t>Identifying long-term implications of events</a:t>
            </a:r>
          </a:p>
          <a:p>
            <a:pPr lvl="1"/>
            <a:endParaRPr lang="en-US" dirty="0" smtClean="0">
              <a:solidFill>
                <a:schemeClr val="tx2">
                  <a:lumMod val="50000"/>
                </a:schemeClr>
              </a:solidFill>
              <a:latin typeface="Arial" pitchFamily="34" charset="0"/>
              <a:cs typeface="Arial" pitchFamily="34" charset="0"/>
            </a:endParaRPr>
          </a:p>
          <a:p>
            <a:pPr eaLnBrk="1" hangingPunct="1"/>
            <a:r>
              <a:rPr lang="en-US" sz="2400" dirty="0" smtClean="0">
                <a:solidFill>
                  <a:schemeClr val="tx2">
                    <a:lumMod val="50000"/>
                  </a:schemeClr>
                </a:solidFill>
                <a:latin typeface="Arial" pitchFamily="34" charset="0"/>
                <a:cs typeface="Arial" pitchFamily="34" charset="0"/>
              </a:rPr>
              <a:t>To improve their technology and research skills by:</a:t>
            </a:r>
          </a:p>
          <a:p>
            <a:pPr lvl="1"/>
            <a:r>
              <a:rPr lang="en-US" sz="2000" dirty="0" smtClean="0">
                <a:solidFill>
                  <a:schemeClr val="tx2">
                    <a:lumMod val="50000"/>
                  </a:schemeClr>
                </a:solidFill>
                <a:latin typeface="Arial" pitchFamily="34" charset="0"/>
                <a:cs typeface="Arial" pitchFamily="34" charset="0"/>
              </a:rPr>
              <a:t>Asking questions about reliability and accuracy of websites and information sources</a:t>
            </a:r>
          </a:p>
          <a:p>
            <a:pPr lvl="1"/>
            <a:r>
              <a:rPr lang="en-US" sz="2000" dirty="0" smtClean="0">
                <a:solidFill>
                  <a:schemeClr val="tx2">
                    <a:lumMod val="50000"/>
                  </a:schemeClr>
                </a:solidFill>
                <a:latin typeface="Arial" pitchFamily="34" charset="0"/>
                <a:cs typeface="Arial" pitchFamily="34" charset="0"/>
              </a:rPr>
              <a:t>Learning to download video, pictures, and music </a:t>
            </a:r>
          </a:p>
          <a:p>
            <a:pPr lvl="1"/>
            <a:r>
              <a:rPr lang="en-US" sz="2000" dirty="0" smtClean="0">
                <a:solidFill>
                  <a:schemeClr val="tx2">
                    <a:lumMod val="50000"/>
                  </a:schemeClr>
                </a:solidFill>
                <a:latin typeface="Arial" pitchFamily="34" charset="0"/>
                <a:cs typeface="Arial" pitchFamily="34" charset="0"/>
              </a:rPr>
              <a:t>Use a “digital storytelling” program to create a multimedia presentation that is content-rich yet emotionally moving</a:t>
            </a:r>
          </a:p>
          <a:p>
            <a:pPr lvl="1"/>
            <a:endParaRPr lang="en-US" dirty="0" smtClean="0">
              <a:solidFill>
                <a:schemeClr val="tx2">
                  <a:lumMod val="50000"/>
                </a:schemeClr>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solidFill>
                  <a:schemeClr val="tx2">
                    <a:lumMod val="10000"/>
                  </a:schemeClr>
                </a:solidFill>
                <a:latin typeface="Arial Black" pitchFamily="34" charset="0"/>
              </a:rPr>
              <a:t>Request for Feedback</a:t>
            </a:r>
          </a:p>
        </p:txBody>
      </p:sp>
      <p:sp>
        <p:nvSpPr>
          <p:cNvPr id="10243" name="Rectangle 3"/>
          <p:cNvSpPr>
            <a:spLocks noGrp="1" noChangeArrowheads="1"/>
          </p:cNvSpPr>
          <p:nvPr>
            <p:ph idx="1"/>
          </p:nvPr>
        </p:nvSpPr>
        <p:spPr/>
        <p:txBody>
          <a:bodyPr/>
          <a:lstStyle/>
          <a:p>
            <a:pPr eaLnBrk="1" hangingPunct="1"/>
            <a:r>
              <a:rPr lang="en-US" dirty="0" smtClean="0">
                <a:solidFill>
                  <a:schemeClr val="tx2">
                    <a:lumMod val="10000"/>
                  </a:schemeClr>
                </a:solidFill>
                <a:latin typeface="Arial Black" pitchFamily="34" charset="0"/>
                <a:cs typeface="Arial" pitchFamily="34" charset="0"/>
              </a:rPr>
              <a:t>How do I fit in a component where students can write about or do something related to perceived injustice in their lives or in society today? How do they think they would react—violently or nonviolently? Why? What type of activity would fit?</a:t>
            </a:r>
          </a:p>
          <a:p>
            <a:pPr eaLnBrk="1" hangingPunct="1">
              <a:buNone/>
            </a:pPr>
            <a:endParaRPr lang="en-US"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2">
                    <a:lumMod val="10000"/>
                  </a:schemeClr>
                </a:solidFill>
                <a:latin typeface="Arial" pitchFamily="34" charset="0"/>
                <a:cs typeface="Arial" pitchFamily="34" charset="0"/>
              </a:rPr>
              <a:t>Works Cited</a:t>
            </a:r>
            <a:endParaRPr lang="en-US" dirty="0">
              <a:solidFill>
                <a:schemeClr val="tx2">
                  <a:lumMod val="10000"/>
                </a:schemeClr>
              </a:solidFill>
              <a:latin typeface="Arial" pitchFamily="34" charset="0"/>
              <a:cs typeface="Arial" pitchFamily="34" charset="0"/>
            </a:endParaRPr>
          </a:p>
        </p:txBody>
      </p:sp>
      <p:sp>
        <p:nvSpPr>
          <p:cNvPr id="3" name="Content Placeholder 2"/>
          <p:cNvSpPr>
            <a:spLocks noGrp="1"/>
          </p:cNvSpPr>
          <p:nvPr>
            <p:ph idx="1"/>
          </p:nvPr>
        </p:nvSpPr>
        <p:spPr>
          <a:xfrm>
            <a:off x="609600" y="1828800"/>
            <a:ext cx="8077200" cy="4526760"/>
          </a:xfrm>
        </p:spPr>
        <p:txBody>
          <a:bodyPr>
            <a:normAutofit/>
          </a:bodyPr>
          <a:lstStyle/>
          <a:p>
            <a:pPr>
              <a:buNone/>
            </a:pPr>
            <a:r>
              <a:rPr lang="en-US" sz="2400" dirty="0" smtClean="0">
                <a:solidFill>
                  <a:schemeClr val="tx2">
                    <a:lumMod val="10000"/>
                  </a:schemeClr>
                </a:solidFill>
                <a:latin typeface="Arial" pitchFamily="34" charset="0"/>
                <a:cs typeface="Arial" pitchFamily="34" charset="0"/>
              </a:rPr>
              <a:t>	Slide one picture: Michelangelo’s Creation of Adam, Sistine Chapel, 6/21/10</a:t>
            </a:r>
          </a:p>
          <a:p>
            <a:pPr lvl="1"/>
            <a:r>
              <a:rPr lang="en-US" sz="2400" dirty="0" smtClean="0">
                <a:solidFill>
                  <a:schemeClr val="bg1"/>
                </a:solidFill>
                <a:latin typeface="Arial" pitchFamily="34" charset="0"/>
                <a:cs typeface="Arial" pitchFamily="34" charset="0"/>
                <a:hlinkClick r:id="rId2"/>
              </a:rPr>
              <a:t>http://en.wikipedia.org/wiki/File:God2-Sistine_Chapel.png</a:t>
            </a:r>
            <a:endParaRPr lang="en-US" sz="2400" dirty="0" smtClean="0">
              <a:solidFill>
                <a:schemeClr val="bg1"/>
              </a:solidFill>
              <a:latin typeface="Arial" pitchFamily="34" charset="0"/>
              <a:cs typeface="Arial" pitchFamily="34" charset="0"/>
            </a:endParaRPr>
          </a:p>
          <a:p>
            <a:pPr lvl="1">
              <a:buNone/>
            </a:pPr>
            <a:r>
              <a:rPr lang="en-US" sz="2400" dirty="0" smtClean="0">
                <a:solidFill>
                  <a:schemeClr val="tx2">
                    <a:lumMod val="10000"/>
                  </a:schemeClr>
                </a:solidFill>
                <a:latin typeface="Arial" pitchFamily="34" charset="0"/>
                <a:cs typeface="Arial" pitchFamily="34" charset="0"/>
              </a:rPr>
              <a:t>Slide three: Cave drawings at Lascaux-</a:t>
            </a:r>
            <a:r>
              <a:rPr lang="en-US" sz="2400" dirty="0" err="1" smtClean="0">
                <a:solidFill>
                  <a:schemeClr val="tx2">
                    <a:lumMod val="10000"/>
                  </a:schemeClr>
                </a:solidFill>
                <a:latin typeface="Arial" pitchFamily="34" charset="0"/>
                <a:cs typeface="Arial" pitchFamily="34" charset="0"/>
              </a:rPr>
              <a:t>auroch</a:t>
            </a:r>
            <a:r>
              <a:rPr lang="en-US" sz="2400" dirty="0" smtClean="0">
                <a:solidFill>
                  <a:schemeClr val="tx2">
                    <a:lumMod val="10000"/>
                  </a:schemeClr>
                </a:solidFill>
                <a:latin typeface="Arial" pitchFamily="34" charset="0"/>
                <a:cs typeface="Arial" pitchFamily="34" charset="0"/>
              </a:rPr>
              <a:t>, 6/22/10</a:t>
            </a:r>
          </a:p>
          <a:p>
            <a:pPr lvl="1"/>
            <a:r>
              <a:rPr lang="en-US" sz="2400" u="sng" dirty="0" smtClean="0">
                <a:solidFill>
                  <a:srgbClr val="EB8515"/>
                </a:solidFill>
                <a:latin typeface="Arial" pitchFamily="34" charset="0"/>
                <a:cs typeface="Arial" pitchFamily="34" charset="0"/>
                <a:hlinkClick r:id="rId3"/>
              </a:rPr>
              <a:t>http://en.wikipedia.org/wiki/File:Lascaux-aurochs.jpg</a:t>
            </a:r>
            <a:endParaRPr lang="en-US" sz="2400" u="sng" dirty="0" smtClean="0">
              <a:solidFill>
                <a:srgbClr val="EB8515"/>
              </a:solidFill>
              <a:latin typeface="Arial" pitchFamily="34" charset="0"/>
              <a:cs typeface="Arial" pitchFamily="34" charset="0"/>
            </a:endParaRPr>
          </a:p>
          <a:p>
            <a:pPr lvl="1"/>
            <a:r>
              <a:rPr lang="en-US" sz="2400" dirty="0" smtClean="0">
                <a:solidFill>
                  <a:schemeClr val="tx2">
                    <a:lumMod val="10000"/>
                  </a:schemeClr>
                </a:solidFill>
                <a:latin typeface="Arial" pitchFamily="34" charset="0"/>
                <a:cs typeface="Arial" pitchFamily="34" charset="0"/>
              </a:rPr>
              <a:t>Unit Summary slide: </a:t>
            </a:r>
          </a:p>
          <a:p>
            <a:pPr lvl="1"/>
            <a:r>
              <a:rPr lang="en-US" dirty="0" smtClean="0">
                <a:solidFill>
                  <a:schemeClr val="tx2">
                    <a:lumMod val="10000"/>
                  </a:schemeClr>
                </a:solidFill>
                <a:latin typeface="Arial" pitchFamily="34" charset="0"/>
                <a:cs typeface="Arial" pitchFamily="34" charset="0"/>
              </a:rPr>
              <a:t>“</a:t>
            </a:r>
          </a:p>
          <a:p>
            <a:pPr lvl="1">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en-US" dirty="0" smtClean="0">
                <a:solidFill>
                  <a:schemeClr val="tx2">
                    <a:lumMod val="10000"/>
                  </a:schemeClr>
                </a:solidFill>
                <a:latin typeface="Arial Black" pitchFamily="34" charset="0"/>
              </a:rPr>
              <a:t>Unit Summary</a:t>
            </a:r>
            <a:endParaRPr lang="en-US" sz="4000" dirty="0" smtClean="0">
              <a:solidFill>
                <a:schemeClr val="tx2">
                  <a:lumMod val="10000"/>
                </a:schemeClr>
              </a:solidFill>
              <a:latin typeface="Arial Black" pitchFamily="34" charset="0"/>
            </a:endParaRPr>
          </a:p>
        </p:txBody>
      </p:sp>
      <p:sp>
        <p:nvSpPr>
          <p:cNvPr id="5125" name="Rectangle 15"/>
          <p:cNvSpPr>
            <a:spLocks noGrp="1" noChangeArrowheads="1"/>
          </p:cNvSpPr>
          <p:nvPr>
            <p:ph idx="1"/>
          </p:nvPr>
        </p:nvSpPr>
        <p:spPr>
          <a:xfrm>
            <a:off x="1219200" y="1371600"/>
            <a:ext cx="7162800" cy="4530725"/>
          </a:xfrm>
          <a:noFill/>
        </p:spPr>
        <p:txBody>
          <a:bodyPr>
            <a:normAutofit fontScale="85000" lnSpcReduction="20000"/>
          </a:bodyPr>
          <a:lstStyle/>
          <a:p>
            <a:pPr marL="0" indent="0" eaLnBrk="1" hangingPunct="1">
              <a:lnSpc>
                <a:spcPct val="90000"/>
              </a:lnSpc>
              <a:buFontTx/>
              <a:buNone/>
            </a:pPr>
            <a:r>
              <a:rPr lang="en-US" sz="2800" dirty="0" smtClean="0">
                <a:solidFill>
                  <a:schemeClr val="tx2">
                    <a:lumMod val="10000"/>
                  </a:schemeClr>
                </a:solidFill>
                <a:latin typeface="Arial Black" pitchFamily="34" charset="0"/>
              </a:rPr>
              <a:t>Humans have created things: machines, tools, art, etc. for thousands of years.  Even cavemen created art on the walls of their caves and tools for hunting. Why do we make these objects? In this unit you are going to create a self-portrait and create a storybook that will let everyone know a little bit more about you and your view of the world. Your storybook will also include a picture of an artist that you like and information about that artist including why you like that artist. You will also be learning about different types of media, the principles and elements of art and how to work with tools appropriately. </a:t>
            </a:r>
          </a:p>
        </p:txBody>
      </p:sp>
      <p:sp>
        <p:nvSpPr>
          <p:cNvPr id="5123" name="Rectangle 5"/>
          <p:cNvSpPr>
            <a:spLocks noChangeArrowheads="1"/>
          </p:cNvSpPr>
          <p:nvPr/>
        </p:nvSpPr>
        <p:spPr bwMode="auto">
          <a:xfrm>
            <a:off x="3746500" y="1219200"/>
            <a:ext cx="2801938" cy="4876800"/>
          </a:xfrm>
          <a:prstGeom prst="rect">
            <a:avLst/>
          </a:prstGeom>
          <a:noFill/>
          <a:ln w="9525">
            <a:noFill/>
            <a:miter lim="800000"/>
            <a:headEnd/>
            <a:tailEnd/>
          </a:ln>
        </p:spPr>
        <p:txBody>
          <a:bodyPr/>
          <a:lstStyle/>
          <a:p>
            <a:pPr marL="342900" indent="-342900" algn="ctr">
              <a:spcBef>
                <a:spcPct val="20000"/>
              </a:spcBef>
            </a:pPr>
            <a:endParaRPr lang="en-US" sz="2000">
              <a:solidFill>
                <a:schemeClr val="tx2"/>
              </a:solidFill>
              <a:latin typeface="Garamond" pitchFamily="18" charset="0"/>
            </a:endParaRPr>
          </a:p>
        </p:txBody>
      </p:sp>
      <p:sp>
        <p:nvSpPr>
          <p:cNvPr id="5124" name="Rectangle 9"/>
          <p:cNvSpPr>
            <a:spLocks noChangeArrowheads="1"/>
          </p:cNvSpPr>
          <p:nvPr/>
        </p:nvSpPr>
        <p:spPr bwMode="auto">
          <a:xfrm>
            <a:off x="6565900" y="1219200"/>
            <a:ext cx="2667000" cy="4876800"/>
          </a:xfrm>
          <a:prstGeom prst="rect">
            <a:avLst/>
          </a:prstGeom>
          <a:noFill/>
          <a:ln w="9525">
            <a:noFill/>
            <a:miter lim="800000"/>
            <a:headEnd/>
            <a:tailEnd/>
          </a:ln>
        </p:spPr>
        <p:txBody>
          <a:bodyPr/>
          <a:lstStyle/>
          <a:p>
            <a:pPr marL="342900" indent="-342900" algn="ctr">
              <a:spcBef>
                <a:spcPct val="20000"/>
              </a:spcBef>
            </a:pPr>
            <a:endParaRPr lang="en-US" sz="2000" b="1">
              <a:solidFill>
                <a:schemeClr val="tx2"/>
              </a:solidFill>
              <a:latin typeface="Garamond" pitchFamily="18" charset="0"/>
            </a:endParaRPr>
          </a:p>
        </p:txBody>
      </p:sp>
      <p:pic>
        <p:nvPicPr>
          <p:cNvPr id="6" name="03 The Times They Are A-Changin.wav">
            <a:hlinkClick r:id="" action="ppaction://media"/>
          </p:cNvPr>
          <p:cNvPicPr>
            <a:picLocks noRot="1" noChangeAspect="1"/>
          </p:cNvPicPr>
          <p:nvPr>
            <a:audioFile r:link="rId1"/>
          </p:nvPr>
        </p:nvPicPr>
        <p:blipFill>
          <a:blip r:embed="rId3" cstate="print"/>
          <a:stretch>
            <a:fillRect/>
          </a:stretch>
        </p:blipFill>
        <p:spPr>
          <a:xfrm>
            <a:off x="7315200" y="8382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914400"/>
          </a:xfrm>
        </p:spPr>
        <p:txBody>
          <a:bodyPr/>
          <a:lstStyle/>
          <a:p>
            <a:pPr algn="ctr"/>
            <a:r>
              <a:rPr lang="en-US" sz="3600" dirty="0" smtClean="0">
                <a:solidFill>
                  <a:schemeClr val="tx2">
                    <a:lumMod val="50000"/>
                  </a:schemeClr>
                </a:solidFill>
                <a:latin typeface="Arial Black" pitchFamily="34" charset="0"/>
              </a:rPr>
              <a:t>Cave Drawings Lascaux-aurochs</a:t>
            </a:r>
            <a:endParaRPr lang="en-US" sz="3600" dirty="0">
              <a:solidFill>
                <a:schemeClr val="tx2">
                  <a:lumMod val="50000"/>
                </a:schemeClr>
              </a:solidFill>
              <a:latin typeface="Arial Black" pitchFamily="34" charset="0"/>
            </a:endParaRPr>
          </a:p>
        </p:txBody>
      </p:sp>
      <p:pic>
        <p:nvPicPr>
          <p:cNvPr id="4" name="Content Placeholder 3" descr="Lascaux-aurochs.jpg"/>
          <p:cNvPicPr>
            <a:picLocks noGrp="1" noChangeAspect="1"/>
          </p:cNvPicPr>
          <p:nvPr>
            <p:ph idx="1"/>
          </p:nvPr>
        </p:nvPicPr>
        <p:blipFill>
          <a:blip r:embed="rId2" cstate="print"/>
          <a:stretch>
            <a:fillRect/>
          </a:stretch>
        </p:blipFill>
        <p:spPr>
          <a:xfrm>
            <a:off x="1143000" y="1447800"/>
            <a:ext cx="7162800" cy="5140363"/>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38200" y="457200"/>
            <a:ext cx="7772400" cy="914400"/>
          </a:xfrm>
        </p:spPr>
        <p:txBody>
          <a:bodyPr/>
          <a:lstStyle/>
          <a:p>
            <a:pPr algn="ctr" eaLnBrk="1" hangingPunct="1"/>
            <a:r>
              <a:rPr lang="en-US" dirty="0" smtClean="0">
                <a:solidFill>
                  <a:schemeClr val="tx2">
                    <a:lumMod val="50000"/>
                  </a:schemeClr>
                </a:solidFill>
                <a:latin typeface="Arial Black" pitchFamily="34" charset="0"/>
              </a:rPr>
              <a:t>Curriculum Framing Questions</a:t>
            </a:r>
          </a:p>
        </p:txBody>
      </p:sp>
      <p:sp>
        <p:nvSpPr>
          <p:cNvPr id="6147" name="Rectangle 3"/>
          <p:cNvSpPr>
            <a:spLocks noGrp="1" noChangeArrowheads="1"/>
          </p:cNvSpPr>
          <p:nvPr>
            <p:ph idx="1"/>
          </p:nvPr>
        </p:nvSpPr>
        <p:spPr>
          <a:xfrm>
            <a:off x="914400" y="2667000"/>
            <a:ext cx="7772400" cy="3688560"/>
          </a:xfrm>
        </p:spPr>
        <p:txBody>
          <a:bodyPr>
            <a:normAutofit/>
          </a:bodyPr>
          <a:lstStyle/>
          <a:p>
            <a:r>
              <a:rPr lang="en-US" sz="2800" b="1" dirty="0" smtClean="0">
                <a:solidFill>
                  <a:schemeClr val="tx2">
                    <a:lumMod val="50000"/>
                  </a:schemeClr>
                </a:solidFill>
                <a:latin typeface="Arial Black" pitchFamily="34" charset="0"/>
              </a:rPr>
              <a:t>Essential Question </a:t>
            </a:r>
            <a:br>
              <a:rPr lang="en-US" sz="2800" b="1" dirty="0" smtClean="0">
                <a:solidFill>
                  <a:schemeClr val="tx2">
                    <a:lumMod val="50000"/>
                  </a:schemeClr>
                </a:solidFill>
                <a:latin typeface="Arial Black" pitchFamily="34" charset="0"/>
              </a:rPr>
            </a:br>
            <a:r>
              <a:rPr lang="en-US" sz="2000" b="1" dirty="0" smtClean="0">
                <a:solidFill>
                  <a:schemeClr val="tx2">
                    <a:lumMod val="50000"/>
                  </a:schemeClr>
                </a:solidFill>
                <a:latin typeface="Arial Black" pitchFamily="34" charset="0"/>
              </a:rPr>
              <a:t>Why do humans create</a:t>
            </a:r>
            <a:r>
              <a:rPr lang="en-US" sz="2000" dirty="0" smtClean="0">
                <a:solidFill>
                  <a:schemeClr val="tx2">
                    <a:lumMod val="50000"/>
                  </a:schemeClr>
                </a:solidFill>
                <a:latin typeface="Arial Black" pitchFamily="34" charset="0"/>
              </a:rPr>
              <a:t>?</a:t>
            </a:r>
          </a:p>
          <a:p>
            <a:endParaRPr lang="en-US" sz="2000" b="1" dirty="0" smtClean="0">
              <a:solidFill>
                <a:schemeClr val="tx2">
                  <a:lumMod val="50000"/>
                </a:schemeClr>
              </a:solidFill>
              <a:latin typeface="Arial Black" pitchFamily="34" charset="0"/>
            </a:endParaRPr>
          </a:p>
          <a:p>
            <a:r>
              <a:rPr lang="en-US" sz="2800" b="1" dirty="0" smtClean="0">
                <a:solidFill>
                  <a:schemeClr val="tx2">
                    <a:lumMod val="50000"/>
                  </a:schemeClr>
                </a:solidFill>
                <a:latin typeface="Arial Black" pitchFamily="34" charset="0"/>
              </a:rPr>
              <a:t>Unit Questions</a:t>
            </a:r>
          </a:p>
          <a:p>
            <a:pPr lvl="1"/>
            <a:r>
              <a:rPr lang="en-US" sz="2000" dirty="0" smtClean="0">
                <a:solidFill>
                  <a:schemeClr val="tx2">
                    <a:lumMod val="50000"/>
                  </a:schemeClr>
                </a:solidFill>
                <a:latin typeface="Arial Black" pitchFamily="34" charset="0"/>
              </a:rPr>
              <a:t>How have artists expressed their views of the world?</a:t>
            </a:r>
          </a:p>
          <a:p>
            <a:pPr lvl="1"/>
            <a:r>
              <a:rPr lang="en-US" sz="2000" dirty="0" smtClean="0">
                <a:solidFill>
                  <a:schemeClr val="tx2">
                    <a:lumMod val="50000"/>
                  </a:schemeClr>
                </a:solidFill>
                <a:latin typeface="Arial Black" pitchFamily="34" charset="0"/>
              </a:rPr>
              <a:t>How do I express my of the world through art?</a:t>
            </a:r>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512064"/>
            <a:ext cx="8458200" cy="914400"/>
          </a:xfrm>
        </p:spPr>
        <p:txBody>
          <a:bodyPr/>
          <a:lstStyle/>
          <a:p>
            <a:r>
              <a:rPr lang="en-US" dirty="0" smtClean="0">
                <a:solidFill>
                  <a:schemeClr val="tx2">
                    <a:lumMod val="10000"/>
                  </a:schemeClr>
                </a:solidFill>
                <a:latin typeface="Arial Black" pitchFamily="34" charset="0"/>
              </a:rPr>
              <a:t>Curriculum Framing Questions</a:t>
            </a:r>
            <a:endParaRPr lang="en-US" dirty="0">
              <a:solidFill>
                <a:schemeClr val="tx2">
                  <a:lumMod val="10000"/>
                </a:schemeClr>
              </a:solidFill>
              <a:latin typeface="Arial Black" pitchFamily="34" charset="0"/>
            </a:endParaRPr>
          </a:p>
        </p:txBody>
      </p:sp>
      <p:sp>
        <p:nvSpPr>
          <p:cNvPr id="3" name="Content Placeholder 2"/>
          <p:cNvSpPr>
            <a:spLocks noGrp="1"/>
          </p:cNvSpPr>
          <p:nvPr>
            <p:ph idx="1"/>
          </p:nvPr>
        </p:nvSpPr>
        <p:spPr>
          <a:xfrm>
            <a:off x="914400" y="1447800"/>
            <a:ext cx="7772400" cy="4572000"/>
          </a:xfrm>
        </p:spPr>
        <p:txBody>
          <a:bodyPr>
            <a:normAutofit fontScale="92500" lnSpcReduction="10000"/>
          </a:bodyPr>
          <a:lstStyle/>
          <a:p>
            <a:pPr>
              <a:buNone/>
            </a:pPr>
            <a:r>
              <a:rPr lang="en-US" sz="3800" b="1" dirty="0" smtClean="0">
                <a:solidFill>
                  <a:schemeClr val="tx2">
                    <a:lumMod val="10000"/>
                  </a:schemeClr>
                </a:solidFill>
              </a:rPr>
              <a:t>Content Questions</a:t>
            </a:r>
          </a:p>
          <a:p>
            <a:pPr>
              <a:buNone/>
            </a:pPr>
            <a:r>
              <a:rPr lang="en-US" sz="3800" b="1" dirty="0" smtClean="0">
                <a:solidFill>
                  <a:schemeClr val="tx2">
                    <a:lumMod val="10000"/>
                  </a:schemeClr>
                </a:solidFill>
              </a:rPr>
              <a:t>What are different types of media?</a:t>
            </a:r>
          </a:p>
          <a:p>
            <a:pPr>
              <a:buNone/>
            </a:pPr>
            <a:r>
              <a:rPr lang="en-US" sz="3800" b="1" dirty="0" smtClean="0">
                <a:solidFill>
                  <a:schemeClr val="tx2">
                    <a:lumMod val="10000"/>
                  </a:schemeClr>
                </a:solidFill>
              </a:rPr>
              <a:t>What are the principles and elements of design?</a:t>
            </a:r>
          </a:p>
          <a:p>
            <a:pPr>
              <a:buNone/>
            </a:pPr>
            <a:r>
              <a:rPr lang="en-US" sz="3800" b="1" dirty="0" smtClean="0">
                <a:solidFill>
                  <a:schemeClr val="tx2">
                    <a:lumMod val="10000"/>
                  </a:schemeClr>
                </a:solidFill>
              </a:rPr>
              <a:t>What is important about working with tools?</a:t>
            </a:r>
          </a:p>
          <a:p>
            <a:pPr>
              <a:buNone/>
            </a:pPr>
            <a:r>
              <a:rPr lang="en-US" sz="3800" b="1" dirty="0" smtClean="0">
                <a:solidFill>
                  <a:schemeClr val="tx2">
                    <a:lumMod val="10000"/>
                  </a:schemeClr>
                </a:solidFill>
              </a:rPr>
              <a:t>Who are you interested in as an artist and why?</a:t>
            </a:r>
            <a:endParaRPr lang="en-US" sz="3400" dirty="0">
              <a:solidFill>
                <a:schemeClr val="tx2">
                  <a:lumMod val="10000"/>
                </a:schemeClr>
              </a:solidFill>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dirty="0" smtClean="0">
                <a:solidFill>
                  <a:schemeClr val="tx2">
                    <a:lumMod val="50000"/>
                  </a:schemeClr>
                </a:solidFill>
                <a:latin typeface="Arial Black" pitchFamily="34" charset="0"/>
              </a:rPr>
              <a:t>Why We Create </a:t>
            </a:r>
            <a:br>
              <a:rPr lang="en-US" dirty="0" smtClean="0">
                <a:solidFill>
                  <a:schemeClr val="tx2">
                    <a:lumMod val="50000"/>
                  </a:schemeClr>
                </a:solidFill>
                <a:latin typeface="Arial Black" pitchFamily="34" charset="0"/>
              </a:rPr>
            </a:br>
            <a:r>
              <a:rPr lang="en-US" dirty="0" smtClean="0">
                <a:solidFill>
                  <a:schemeClr val="tx2">
                    <a:lumMod val="50000"/>
                  </a:schemeClr>
                </a:solidFill>
                <a:latin typeface="Arial Black" pitchFamily="34" charset="0"/>
              </a:rPr>
              <a:t>Project</a:t>
            </a:r>
          </a:p>
        </p:txBody>
      </p:sp>
      <p:sp>
        <p:nvSpPr>
          <p:cNvPr id="7171" name="Rectangle 3"/>
          <p:cNvSpPr>
            <a:spLocks noGrp="1" noChangeArrowheads="1"/>
          </p:cNvSpPr>
          <p:nvPr>
            <p:ph idx="1"/>
          </p:nvPr>
        </p:nvSpPr>
        <p:spPr>
          <a:xfrm>
            <a:off x="1447800" y="1981200"/>
            <a:ext cx="7239000" cy="990600"/>
          </a:xfrm>
        </p:spPr>
        <p:txBody>
          <a:bodyPr>
            <a:normAutofit lnSpcReduction="10000"/>
          </a:bodyPr>
          <a:lstStyle/>
          <a:p>
            <a:pPr marL="0" indent="0" eaLnBrk="1" hangingPunct="1">
              <a:buFontTx/>
              <a:buNone/>
              <a:tabLst>
                <a:tab pos="344488" algn="l"/>
              </a:tabLst>
            </a:pPr>
            <a:r>
              <a:rPr lang="en-US" dirty="0" smtClean="0">
                <a:solidFill>
                  <a:schemeClr val="tx2">
                    <a:lumMod val="50000"/>
                  </a:schemeClr>
                </a:solidFill>
                <a:latin typeface="Arial Black" pitchFamily="34" charset="0"/>
              </a:rPr>
              <a:t>This project will help you develop 21</a:t>
            </a:r>
            <a:r>
              <a:rPr lang="en-US" baseline="30000" dirty="0" smtClean="0">
                <a:solidFill>
                  <a:schemeClr val="tx2">
                    <a:lumMod val="50000"/>
                  </a:schemeClr>
                </a:solidFill>
                <a:latin typeface="Arial Black" pitchFamily="34" charset="0"/>
              </a:rPr>
              <a:t>st</a:t>
            </a:r>
            <a:r>
              <a:rPr lang="en-US" dirty="0" smtClean="0">
                <a:solidFill>
                  <a:schemeClr val="tx2">
                    <a:lumMod val="50000"/>
                  </a:schemeClr>
                </a:solidFill>
                <a:latin typeface="Arial Black" pitchFamily="34" charset="0"/>
              </a:rPr>
              <a:t> century skills through:</a:t>
            </a:r>
          </a:p>
        </p:txBody>
      </p:sp>
      <p:sp>
        <p:nvSpPr>
          <p:cNvPr id="7172" name="Text Box 4"/>
          <p:cNvSpPr txBox="1">
            <a:spLocks noChangeArrowheads="1"/>
          </p:cNvSpPr>
          <p:nvPr/>
        </p:nvSpPr>
        <p:spPr bwMode="auto">
          <a:xfrm>
            <a:off x="1524000" y="3048000"/>
            <a:ext cx="7239000" cy="3600986"/>
          </a:xfrm>
          <a:prstGeom prst="rect">
            <a:avLst/>
          </a:prstGeom>
          <a:noFill/>
          <a:ln w="9525">
            <a:noFill/>
            <a:miter lim="800000"/>
            <a:headEnd/>
            <a:tailEnd/>
          </a:ln>
        </p:spPr>
        <p:txBody>
          <a:bodyPr wrap="square">
            <a:spAutoFit/>
          </a:bodyPr>
          <a:lstStyle/>
          <a:p>
            <a:pPr marL="231775" indent="-231775">
              <a:buFontTx/>
              <a:buChar char="•"/>
            </a:pPr>
            <a:r>
              <a:rPr lang="en-US" sz="2400" dirty="0" smtClean="0">
                <a:solidFill>
                  <a:schemeClr val="tx2">
                    <a:lumMod val="50000"/>
                  </a:schemeClr>
                </a:solidFill>
              </a:rPr>
              <a:t>Collaboration </a:t>
            </a:r>
            <a:r>
              <a:rPr lang="en-US" sz="2400" dirty="0">
                <a:solidFill>
                  <a:schemeClr val="tx2">
                    <a:lumMod val="50000"/>
                  </a:schemeClr>
                </a:solidFill>
              </a:rPr>
              <a:t>with peers.</a:t>
            </a:r>
          </a:p>
          <a:p>
            <a:pPr marL="231775" indent="-231775">
              <a:buFontTx/>
              <a:buChar char="•"/>
            </a:pPr>
            <a:r>
              <a:rPr lang="en-US" sz="2400" dirty="0" smtClean="0">
                <a:solidFill>
                  <a:schemeClr val="tx2">
                    <a:lumMod val="50000"/>
                  </a:schemeClr>
                </a:solidFill>
              </a:rPr>
              <a:t>Research on the Internet to find information</a:t>
            </a:r>
            <a:endParaRPr lang="en-US" sz="2400" dirty="0">
              <a:solidFill>
                <a:schemeClr val="tx2">
                  <a:lumMod val="50000"/>
                </a:schemeClr>
              </a:solidFill>
            </a:endParaRPr>
          </a:p>
          <a:p>
            <a:pPr marL="231775" indent="-231775">
              <a:buFontTx/>
              <a:buChar char="•"/>
            </a:pPr>
            <a:r>
              <a:rPr lang="en-US" sz="2400" dirty="0" smtClean="0">
                <a:solidFill>
                  <a:schemeClr val="tx2">
                    <a:lumMod val="50000"/>
                  </a:schemeClr>
                </a:solidFill>
              </a:rPr>
              <a:t>Evaluation of the accuracy and relevance of the information.</a:t>
            </a:r>
          </a:p>
          <a:p>
            <a:pPr marL="231775" indent="-231775">
              <a:buFontTx/>
              <a:buChar char="•"/>
            </a:pPr>
            <a:r>
              <a:rPr lang="en-US" sz="2400" dirty="0" smtClean="0">
                <a:solidFill>
                  <a:schemeClr val="tx2">
                    <a:lumMod val="50000"/>
                  </a:schemeClr>
                </a:solidFill>
              </a:rPr>
              <a:t>Evaluation of the relevance of music/pictures to their topic.</a:t>
            </a:r>
            <a:endParaRPr lang="en-US" sz="2400" dirty="0">
              <a:solidFill>
                <a:schemeClr val="tx2">
                  <a:lumMod val="50000"/>
                </a:schemeClr>
              </a:solidFill>
            </a:endParaRPr>
          </a:p>
          <a:p>
            <a:pPr marL="231775" indent="-231775">
              <a:buFontTx/>
              <a:buChar char="•"/>
            </a:pPr>
            <a:r>
              <a:rPr lang="en-US" sz="2400" dirty="0" smtClean="0">
                <a:solidFill>
                  <a:schemeClr val="tx2">
                    <a:lumMod val="50000"/>
                  </a:schemeClr>
                </a:solidFill>
              </a:rPr>
              <a:t>Composition/creation of a “digital story” to communicate their learning.</a:t>
            </a:r>
            <a:endParaRPr lang="en-US" sz="2400" dirty="0">
              <a:solidFill>
                <a:schemeClr val="tx2">
                  <a:lumMod val="50000"/>
                </a:schemeClr>
              </a:solidFill>
            </a:endParaRPr>
          </a:p>
          <a:p>
            <a:pPr marL="231775" indent="-231775">
              <a:spcBef>
                <a:spcPct val="50000"/>
              </a:spcBef>
            </a:pP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371600" y="304800"/>
            <a:ext cx="7315200" cy="1143000"/>
          </a:xfrm>
        </p:spPr>
        <p:txBody>
          <a:bodyPr/>
          <a:lstStyle/>
          <a:p>
            <a:pPr eaLnBrk="1" hangingPunct="1"/>
            <a:r>
              <a:rPr lang="en-US" sz="3600" dirty="0" smtClean="0">
                <a:solidFill>
                  <a:schemeClr val="tx2">
                    <a:lumMod val="10000"/>
                  </a:schemeClr>
                </a:solidFill>
                <a:latin typeface="Arial Black" pitchFamily="34" charset="0"/>
              </a:rPr>
              <a:t>Gauging Student Needs Assessment</a:t>
            </a:r>
          </a:p>
        </p:txBody>
      </p:sp>
      <p:sp>
        <p:nvSpPr>
          <p:cNvPr id="1028" name="Text Box 7"/>
          <p:cNvSpPr txBox="1">
            <a:spLocks noChangeArrowheads="1"/>
          </p:cNvSpPr>
          <p:nvPr/>
        </p:nvSpPr>
        <p:spPr bwMode="auto">
          <a:xfrm>
            <a:off x="1371600" y="1600200"/>
            <a:ext cx="7162800" cy="5570756"/>
          </a:xfrm>
          <a:prstGeom prst="rect">
            <a:avLst/>
          </a:prstGeom>
          <a:noFill/>
          <a:ln w="9525">
            <a:noFill/>
            <a:miter lim="800000"/>
            <a:headEnd/>
            <a:tailEnd/>
          </a:ln>
        </p:spPr>
        <p:txBody>
          <a:bodyPr wrap="square">
            <a:spAutoFit/>
          </a:bodyPr>
          <a:lstStyle/>
          <a:p>
            <a:pPr lvl="1"/>
            <a:r>
              <a:rPr lang="en-US" b="1" dirty="0">
                <a:solidFill>
                  <a:schemeClr val="tx2">
                    <a:lumMod val="10000"/>
                  </a:schemeClr>
                </a:solidFill>
                <a:latin typeface="Arial" pitchFamily="34" charset="0"/>
                <a:cs typeface="Arial" pitchFamily="34" charset="0"/>
              </a:rPr>
              <a:t>Purpose of the </a:t>
            </a:r>
            <a:r>
              <a:rPr lang="en-US" b="1" dirty="0" smtClean="0">
                <a:solidFill>
                  <a:schemeClr val="tx2">
                    <a:lumMod val="10000"/>
                  </a:schemeClr>
                </a:solidFill>
                <a:latin typeface="Arial" pitchFamily="34" charset="0"/>
                <a:cs typeface="Arial" pitchFamily="34" charset="0"/>
              </a:rPr>
              <a:t>Anticipation Guide Pre-Assessment</a:t>
            </a:r>
            <a:endParaRPr lang="en-US" dirty="0">
              <a:solidFill>
                <a:schemeClr val="tx2">
                  <a:lumMod val="10000"/>
                </a:schemeClr>
              </a:solidFill>
              <a:latin typeface="Arial" pitchFamily="34" charset="0"/>
              <a:cs typeface="Arial" pitchFamily="34" charset="0"/>
            </a:endParaRPr>
          </a:p>
          <a:p>
            <a:pPr lvl="1"/>
            <a:r>
              <a:rPr lang="en-US" dirty="0">
                <a:solidFill>
                  <a:schemeClr val="tx2">
                    <a:lumMod val="10000"/>
                  </a:schemeClr>
                </a:solidFill>
                <a:latin typeface="Arial" pitchFamily="34" charset="0"/>
                <a:cs typeface="Arial" pitchFamily="34" charset="0"/>
              </a:rPr>
              <a:t>To gather information about what students </a:t>
            </a:r>
            <a:r>
              <a:rPr lang="en-US" dirty="0" smtClean="0">
                <a:solidFill>
                  <a:schemeClr val="tx2">
                    <a:lumMod val="10000"/>
                  </a:schemeClr>
                </a:solidFill>
                <a:latin typeface="Arial" pitchFamily="34" charset="0"/>
                <a:cs typeface="Arial" pitchFamily="34" charset="0"/>
              </a:rPr>
              <a:t>think about the Essential and Unit questions related to the content—to activate their prior knowledge and stimulate interest in the topic.</a:t>
            </a:r>
          </a:p>
          <a:p>
            <a:pPr lvl="1"/>
            <a:endParaRPr lang="en-US" sz="1600" b="1" dirty="0" smtClean="0">
              <a:solidFill>
                <a:schemeClr val="tx2">
                  <a:lumMod val="10000"/>
                </a:schemeClr>
              </a:solidFill>
              <a:latin typeface="Arial" pitchFamily="34" charset="0"/>
              <a:cs typeface="Arial" pitchFamily="34" charset="0"/>
            </a:endParaRPr>
          </a:p>
          <a:p>
            <a:pPr lvl="1"/>
            <a:r>
              <a:rPr lang="en-US" sz="1600" b="1" dirty="0" smtClean="0">
                <a:solidFill>
                  <a:schemeClr val="tx2">
                    <a:lumMod val="10000"/>
                  </a:schemeClr>
                </a:solidFill>
                <a:latin typeface="Arial" pitchFamily="34" charset="0"/>
                <a:cs typeface="Arial" pitchFamily="34" charset="0"/>
              </a:rPr>
              <a:t>Purpose of the K-W-L Pre-Assessment</a:t>
            </a:r>
            <a:endParaRPr lang="en-US" sz="1600" dirty="0" smtClean="0">
              <a:solidFill>
                <a:schemeClr val="tx2">
                  <a:lumMod val="10000"/>
                </a:schemeClr>
              </a:solidFill>
              <a:latin typeface="Arial" pitchFamily="34" charset="0"/>
              <a:cs typeface="Arial" pitchFamily="34" charset="0"/>
            </a:endParaRPr>
          </a:p>
          <a:p>
            <a:pPr lvl="1"/>
            <a:r>
              <a:rPr lang="en-US" dirty="0" smtClean="0">
                <a:solidFill>
                  <a:schemeClr val="tx2">
                    <a:lumMod val="10000"/>
                  </a:schemeClr>
                </a:solidFill>
                <a:latin typeface="Arial" pitchFamily="34" charset="0"/>
                <a:cs typeface="Arial" pitchFamily="34" charset="0"/>
              </a:rPr>
              <a:t>To determine student prior knowledge regarding unit content</a:t>
            </a:r>
          </a:p>
          <a:p>
            <a:pPr lvl="1"/>
            <a:endParaRPr lang="en-US" dirty="0">
              <a:solidFill>
                <a:schemeClr val="tx2">
                  <a:lumMod val="10000"/>
                </a:schemeClr>
              </a:solidFill>
              <a:latin typeface="Arial" pitchFamily="34" charset="0"/>
              <a:cs typeface="Arial" pitchFamily="34" charset="0"/>
            </a:endParaRPr>
          </a:p>
          <a:p>
            <a:pPr lvl="1"/>
            <a:r>
              <a:rPr lang="en-US" b="1" dirty="0">
                <a:solidFill>
                  <a:schemeClr val="tx2">
                    <a:lumMod val="10000"/>
                  </a:schemeClr>
                </a:solidFill>
                <a:latin typeface="Arial" pitchFamily="34" charset="0"/>
                <a:cs typeface="Arial" pitchFamily="34" charset="0"/>
              </a:rPr>
              <a:t>What I want to learn from my students?</a:t>
            </a:r>
            <a:endParaRPr lang="en-US" dirty="0">
              <a:solidFill>
                <a:schemeClr val="tx2">
                  <a:lumMod val="10000"/>
                </a:schemeClr>
              </a:solidFill>
              <a:latin typeface="Arial" pitchFamily="34" charset="0"/>
              <a:cs typeface="Arial" pitchFamily="34" charset="0"/>
            </a:endParaRPr>
          </a:p>
          <a:p>
            <a:pPr lvl="1"/>
            <a:r>
              <a:rPr lang="en-US" dirty="0" smtClean="0">
                <a:solidFill>
                  <a:schemeClr val="tx2">
                    <a:lumMod val="10000"/>
                  </a:schemeClr>
                </a:solidFill>
                <a:latin typeface="Arial" pitchFamily="34" charset="0"/>
                <a:cs typeface="Arial" pitchFamily="34" charset="0"/>
              </a:rPr>
              <a:t>What they know about a particular artist and why they like them. I also want to learn about them as people and what they know about types of media, principles and elements of art and working with tools.</a:t>
            </a:r>
          </a:p>
          <a:p>
            <a:pPr lvl="1"/>
            <a:endParaRPr lang="en-US" b="1" dirty="0">
              <a:solidFill>
                <a:schemeClr val="tx2">
                  <a:lumMod val="10000"/>
                </a:schemeClr>
              </a:solidFill>
              <a:latin typeface="Arial" pitchFamily="34" charset="0"/>
              <a:cs typeface="Arial" pitchFamily="34" charset="0"/>
            </a:endParaRPr>
          </a:p>
          <a:p>
            <a:pPr lvl="1"/>
            <a:r>
              <a:rPr lang="en-US" b="1" dirty="0">
                <a:solidFill>
                  <a:schemeClr val="tx2">
                    <a:lumMod val="10000"/>
                  </a:schemeClr>
                </a:solidFill>
                <a:latin typeface="Arial" pitchFamily="34" charset="0"/>
                <a:cs typeface="Arial" pitchFamily="34" charset="0"/>
              </a:rPr>
              <a:t>How I have tried to promote higher-order thinking?</a:t>
            </a:r>
            <a:endParaRPr lang="en-US" dirty="0">
              <a:solidFill>
                <a:schemeClr val="tx2">
                  <a:lumMod val="10000"/>
                </a:schemeClr>
              </a:solidFill>
              <a:latin typeface="Arial" pitchFamily="34" charset="0"/>
              <a:cs typeface="Arial" pitchFamily="34" charset="0"/>
            </a:endParaRPr>
          </a:p>
          <a:p>
            <a:pPr lvl="1"/>
            <a:r>
              <a:rPr lang="en-US" dirty="0" smtClean="0">
                <a:solidFill>
                  <a:schemeClr val="tx2">
                    <a:lumMod val="10000"/>
                  </a:schemeClr>
                </a:solidFill>
                <a:latin typeface="Arial" pitchFamily="34" charset="0"/>
                <a:cs typeface="Arial" pitchFamily="34" charset="0"/>
              </a:rPr>
              <a:t>The anticipation guide asks students to evaluate, apply, and judge based on their own opinions and experiences. The K-W-L chart will be used to help students determine what they need to research about their topics.</a:t>
            </a:r>
          </a:p>
          <a:p>
            <a:pPr lvl="1"/>
            <a:endParaRPr lang="en-US" b="1" dirty="0">
              <a:latin typeface="Garamond" pitchFamily="18" charset="0"/>
            </a:endParaRPr>
          </a:p>
        </p:txBody>
      </p:sp>
      <p:graphicFrame>
        <p:nvGraphicFramePr>
          <p:cNvPr id="5" name="Object 4"/>
          <p:cNvGraphicFramePr>
            <a:graphicFrameLocks noChangeAspect="1"/>
          </p:cNvGraphicFramePr>
          <p:nvPr/>
        </p:nvGraphicFramePr>
        <p:xfrm>
          <a:off x="7086600" y="685800"/>
          <a:ext cx="914400" cy="914400"/>
        </p:xfrm>
        <a:graphic>
          <a:graphicData uri="http://schemas.openxmlformats.org/presentationml/2006/ole">
            <p:oleObj spid="_x0000_s1027" name="Document" showAsIcon="1" r:id="rId3" imgW="914400" imgH="714240" progId="Word.Document.12">
              <p:link updateAutomatic="1"/>
            </p:oleObj>
          </a:graphicData>
        </a:graphic>
      </p:graphicFrame>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buNone/>
            </a:pPr>
            <a:r>
              <a:rPr lang="en-US" b="1" dirty="0" smtClean="0">
                <a:solidFill>
                  <a:schemeClr val="tx2">
                    <a:lumMod val="50000"/>
                  </a:schemeClr>
                </a:solidFill>
                <a:latin typeface="Arial Black" pitchFamily="34" charset="0"/>
              </a:rPr>
              <a:t>How the assessment information helps me and my students plan for upcoming activities in the unit?</a:t>
            </a:r>
            <a:endParaRPr lang="en-US" dirty="0" smtClean="0">
              <a:solidFill>
                <a:schemeClr val="tx2">
                  <a:lumMod val="50000"/>
                </a:schemeClr>
              </a:solidFill>
              <a:latin typeface="Arial Black" pitchFamily="34" charset="0"/>
            </a:endParaRPr>
          </a:p>
          <a:p>
            <a:pPr lvl="1"/>
            <a:r>
              <a:rPr lang="en-US" sz="2400" dirty="0" smtClean="0">
                <a:solidFill>
                  <a:schemeClr val="tx2">
                    <a:lumMod val="50000"/>
                  </a:schemeClr>
                </a:solidFill>
                <a:latin typeface="Arial Black" pitchFamily="34" charset="0"/>
              </a:rPr>
              <a:t>If students do not have any knowledge of the topic, I will know if I need to direct them to specific websites rather than allow them to search for information without guidance.</a:t>
            </a:r>
          </a:p>
          <a:p>
            <a:pPr lvl="1"/>
            <a:r>
              <a:rPr lang="en-US" sz="2400" dirty="0" smtClean="0">
                <a:solidFill>
                  <a:schemeClr val="tx2">
                    <a:lumMod val="50000"/>
                  </a:schemeClr>
                </a:solidFill>
                <a:latin typeface="Arial Black" pitchFamily="34" charset="0"/>
              </a:rPr>
              <a:t>Students will be able to use the K-W-L to create questions for research and to gauge their own learning.</a:t>
            </a:r>
          </a:p>
          <a:p>
            <a:endParaRPr lang="en-US" dirty="0"/>
          </a:p>
        </p:txBody>
      </p:sp>
      <p:sp>
        <p:nvSpPr>
          <p:cNvPr id="4" name="Rectangle 2"/>
          <p:cNvSpPr>
            <a:spLocks noGrp="1" noChangeArrowheads="1"/>
          </p:cNvSpPr>
          <p:nvPr>
            <p:ph type="title"/>
          </p:nvPr>
        </p:nvSpPr>
        <p:spPr/>
        <p:txBody>
          <a:bodyPr/>
          <a:lstStyle/>
          <a:p>
            <a:pPr eaLnBrk="1" hangingPunct="1"/>
            <a:r>
              <a:rPr lang="en-US" sz="3600" dirty="0" smtClean="0">
                <a:solidFill>
                  <a:schemeClr val="tx2">
                    <a:lumMod val="50000"/>
                  </a:schemeClr>
                </a:solidFill>
                <a:latin typeface="Arial Black" pitchFamily="34" charset="0"/>
              </a:rPr>
              <a:t>Gauging Student Needs Assessment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a:xfrm>
            <a:off x="1143000" y="274638"/>
            <a:ext cx="7543800" cy="1143000"/>
          </a:xfrm>
          <a:noFill/>
        </p:spPr>
        <p:txBody>
          <a:bodyPr/>
          <a:lstStyle/>
          <a:p>
            <a:pPr algn="ctr" eaLnBrk="1" hangingPunct="1"/>
            <a:r>
              <a:rPr lang="en-US" dirty="0" smtClean="0">
                <a:solidFill>
                  <a:schemeClr val="tx2">
                    <a:lumMod val="10000"/>
                  </a:schemeClr>
                </a:solidFill>
              </a:rPr>
              <a:t>My Goals for the Course</a:t>
            </a:r>
          </a:p>
        </p:txBody>
      </p:sp>
      <p:sp>
        <p:nvSpPr>
          <p:cNvPr id="8194" name="Rectangle 3"/>
          <p:cNvSpPr>
            <a:spLocks noGrp="1" noChangeArrowheads="1"/>
          </p:cNvSpPr>
          <p:nvPr>
            <p:ph idx="1"/>
          </p:nvPr>
        </p:nvSpPr>
        <p:spPr/>
        <p:txBody>
          <a:bodyPr>
            <a:normAutofit fontScale="85000" lnSpcReduction="20000"/>
          </a:bodyPr>
          <a:lstStyle/>
          <a:p>
            <a:pPr eaLnBrk="1" hangingPunct="1"/>
            <a:r>
              <a:rPr lang="en-US" sz="2800" dirty="0" smtClean="0">
                <a:solidFill>
                  <a:schemeClr val="tx2">
                    <a:lumMod val="10000"/>
                  </a:schemeClr>
                </a:solidFill>
                <a:latin typeface="Arial Black" pitchFamily="34" charset="0"/>
              </a:rPr>
              <a:t>Help students understand that people react different ways to the injustice in their lives.</a:t>
            </a:r>
          </a:p>
          <a:p>
            <a:pPr eaLnBrk="1" hangingPunct="1">
              <a:buNone/>
            </a:pPr>
            <a:endParaRPr lang="en-US" sz="2400" dirty="0" smtClean="0">
              <a:solidFill>
                <a:schemeClr val="tx2">
                  <a:lumMod val="10000"/>
                </a:schemeClr>
              </a:solidFill>
              <a:latin typeface="Arial Black" pitchFamily="34" charset="0"/>
            </a:endParaRPr>
          </a:p>
          <a:p>
            <a:pPr eaLnBrk="1" hangingPunct="1"/>
            <a:r>
              <a:rPr lang="en-US" sz="2800" dirty="0" smtClean="0">
                <a:solidFill>
                  <a:schemeClr val="tx2">
                    <a:lumMod val="10000"/>
                  </a:schemeClr>
                </a:solidFill>
                <a:latin typeface="Arial Black" pitchFamily="34" charset="0"/>
              </a:rPr>
              <a:t>Help students evaluate others’ reactions to injustice/think about how they react to injustice and evaluate the effectiveness of choices people make.</a:t>
            </a:r>
          </a:p>
          <a:p>
            <a:pPr eaLnBrk="1" hangingPunct="1">
              <a:buNone/>
            </a:pPr>
            <a:endParaRPr lang="en-US" sz="2800" dirty="0" smtClean="0">
              <a:solidFill>
                <a:schemeClr val="tx2">
                  <a:lumMod val="10000"/>
                </a:schemeClr>
              </a:solidFill>
              <a:latin typeface="Arial Black" pitchFamily="34" charset="0"/>
            </a:endParaRPr>
          </a:p>
          <a:p>
            <a:pPr eaLnBrk="1" hangingPunct="1"/>
            <a:r>
              <a:rPr lang="en-US" sz="2800" dirty="0" smtClean="0">
                <a:solidFill>
                  <a:schemeClr val="tx2">
                    <a:lumMod val="10000"/>
                  </a:schemeClr>
                </a:solidFill>
                <a:latin typeface="Arial Black" pitchFamily="34" charset="0"/>
              </a:rPr>
              <a:t>Learn about digital storytelling and how it can help students become aware of how media can be used easily to create bias/show one side of an issue.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1538</TotalTime>
  <Words>662</Words>
  <Application>Microsoft Office PowerPoint</Application>
  <PresentationFormat>On-screen Show (4:3)</PresentationFormat>
  <Paragraphs>68</Paragraphs>
  <Slides>12</Slides>
  <Notes>0</Notes>
  <HiddenSlides>0</HiddenSlides>
  <MMClips>1</MMClips>
  <ScaleCrop>false</ScaleCrop>
  <HeadingPairs>
    <vt:vector size="6" baseType="variant">
      <vt:variant>
        <vt:lpstr>Theme</vt:lpstr>
      </vt:variant>
      <vt:variant>
        <vt:i4>1</vt:i4>
      </vt:variant>
      <vt:variant>
        <vt:lpstr>Links</vt:lpstr>
      </vt:variant>
      <vt:variant>
        <vt:i4>1</vt:i4>
      </vt:variant>
      <vt:variant>
        <vt:lpstr>Slide Titles</vt:lpstr>
      </vt:variant>
      <vt:variant>
        <vt:i4>12</vt:i4>
      </vt:variant>
    </vt:vector>
  </HeadingPairs>
  <TitlesOfParts>
    <vt:vector size="14" baseType="lpstr">
      <vt:lpstr>Metro</vt:lpstr>
      <vt:lpstr>C:\Documents and Settings\fprather\Desktop\Prather_Fran_Intel\unit_plan\Rage Anticipation Guide and KWL.docx</vt:lpstr>
      <vt:lpstr>Why We Create</vt:lpstr>
      <vt:lpstr>Unit Summary</vt:lpstr>
      <vt:lpstr>Cave Drawings Lascaux-aurochs</vt:lpstr>
      <vt:lpstr>Curriculum Framing Questions</vt:lpstr>
      <vt:lpstr>Curriculum Framing Questions</vt:lpstr>
      <vt:lpstr>Why We Create  Project</vt:lpstr>
      <vt:lpstr>Gauging Student Needs Assessment</vt:lpstr>
      <vt:lpstr>Gauging Student Needs Assessment</vt:lpstr>
      <vt:lpstr>My Goals for the Course</vt:lpstr>
      <vt:lpstr>Goals for My Students </vt:lpstr>
      <vt:lpstr>Request for Feedback</vt:lpstr>
      <vt:lpstr>Works Cited</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possible to conquer the impossible?</dc:title>
  <dc:creator>cbaker1X</dc:creator>
  <cp:lastModifiedBy>default</cp:lastModifiedBy>
  <cp:revision>48</cp:revision>
  <dcterms:created xsi:type="dcterms:W3CDTF">2006-09-14T16:17:37Z</dcterms:created>
  <dcterms:modified xsi:type="dcterms:W3CDTF">2010-06-22T20:20:21Z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oject Phase">
    <vt:lpwstr>Module 2</vt:lpwstr>
  </property>
</Properties>
</file>